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11880000"/>
  <p:notesSz cx="6858000" cy="9144000"/>
  <p:embeddedFontLst>
    <p:embeddedFont>
      <p:font typeface="Titillium Web SemiBold"/>
      <p:regular r:id="rId14"/>
      <p:bold r:id="rId15"/>
      <p:italic r:id="rId16"/>
      <p:boldItalic r:id="rId17"/>
    </p:embeddedFont>
    <p:embeddedFont>
      <p:font typeface="Titillium Web"/>
      <p:regular r:id="rId18"/>
      <p:bold r:id="rId19"/>
      <p:italic r:id="rId20"/>
      <p:boldItalic r:id="rId21"/>
    </p:embeddedFont>
    <p:embeddedFont>
      <p:font typeface="Rochester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374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74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itilliumWeb-italic.fntdata"/><Relationship Id="rId11" Type="http://schemas.openxmlformats.org/officeDocument/2006/relationships/slide" Target="slides/slide5.xml"/><Relationship Id="rId22" Type="http://schemas.openxmlformats.org/officeDocument/2006/relationships/font" Target="fonts/Rochester-regular.fntdata"/><Relationship Id="rId10" Type="http://schemas.openxmlformats.org/officeDocument/2006/relationships/slide" Target="slides/slide4.xml"/><Relationship Id="rId21" Type="http://schemas.openxmlformats.org/officeDocument/2006/relationships/font" Target="fonts/TitilliumWeb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TitilliumWebSemiBold-bold.fntdata"/><Relationship Id="rId14" Type="http://schemas.openxmlformats.org/officeDocument/2006/relationships/font" Target="fonts/TitilliumWebSemiBold-regular.fntdata"/><Relationship Id="rId17" Type="http://schemas.openxmlformats.org/officeDocument/2006/relationships/font" Target="fonts/TitilliumWebSemiBold-boldItalic.fntdata"/><Relationship Id="rId16" Type="http://schemas.openxmlformats.org/officeDocument/2006/relationships/font" Target="fonts/TitilliumWebSemiBold-italic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TitilliumWeb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TitilliumWeb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efa87ba131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1efa87ba131_1_38:notes"/>
          <p:cNvSpPr/>
          <p:nvPr>
            <p:ph idx="2" type="sldImg"/>
          </p:nvPr>
        </p:nvSpPr>
        <p:spPr>
          <a:xfrm>
            <a:off x="1201728" y="685800"/>
            <a:ext cx="4455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f0a05f1a19_4_10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f0a05f1a19_4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f0a05f1a19_4_0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f0a05f1a19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f111b18193_0_11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f111b1819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f111b18193_0_20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f111b1819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f0a05f1a19_4_25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f0a05f1a19_4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efa87ba131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1efa87ba131_1_62:notes"/>
          <p:cNvSpPr/>
          <p:nvPr>
            <p:ph idx="2" type="sldImg"/>
          </p:nvPr>
        </p:nvSpPr>
        <p:spPr>
          <a:xfrm>
            <a:off x="1201728" y="685800"/>
            <a:ext cx="4455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jpg"/><Relationship Id="rId3" Type="http://schemas.openxmlformats.org/officeDocument/2006/relationships/image" Target="../media/image1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jp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jpg"/><Relationship Id="rId3" Type="http://schemas.openxmlformats.org/officeDocument/2006/relationships/image" Target="../media/image1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8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7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3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04975" y="992767"/>
            <a:ext cx="11070000" cy="2736900"/>
          </a:xfrm>
          <a:prstGeom prst="rect">
            <a:avLst/>
          </a:prstGeom>
        </p:spPr>
        <p:txBody>
          <a:bodyPr anchorCtr="0" anchor="b" bIns="119825" lIns="119825" spcFirstLastPara="1" rIns="119825" wrap="square" tIns="119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04965" y="3778833"/>
            <a:ext cx="11070000" cy="10569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04965" y="2867800"/>
            <a:ext cx="11070000" cy="11223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04965" y="593367"/>
            <a:ext cx="11070000" cy="7635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404965" y="1536633"/>
            <a:ext cx="11070000" cy="45552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04965" y="593367"/>
            <a:ext cx="11070000" cy="7635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404965" y="1536633"/>
            <a:ext cx="5196600" cy="45552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6278315" y="1536633"/>
            <a:ext cx="5196600" cy="45552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04965" y="593367"/>
            <a:ext cx="11070000" cy="7635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04965" y="740800"/>
            <a:ext cx="3648300" cy="1007700"/>
          </a:xfrm>
          <a:prstGeom prst="rect">
            <a:avLst/>
          </a:prstGeom>
        </p:spPr>
        <p:txBody>
          <a:bodyPr anchorCtr="0" anchor="b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404965" y="1852800"/>
            <a:ext cx="3648300" cy="42393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636939" y="600200"/>
            <a:ext cx="8273100" cy="54543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1pPr>
            <a:lvl2pPr lvl="1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2pPr>
            <a:lvl3pPr lvl="2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3pPr>
            <a:lvl4pPr lvl="3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4pPr>
            <a:lvl5pPr lvl="4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5pPr>
            <a:lvl6pPr lvl="5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6pPr>
            <a:lvl7pPr lvl="6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7pPr>
            <a:lvl8pPr lvl="7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8pPr>
            <a:lvl9pPr lvl="8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940000" y="-167"/>
            <a:ext cx="5940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9825" lIns="119825" spcFirstLastPara="1" rIns="119825" wrap="square" tIns="119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44941" y="1644233"/>
            <a:ext cx="5255700" cy="1976400"/>
          </a:xfrm>
          <a:prstGeom prst="rect">
            <a:avLst/>
          </a:prstGeom>
        </p:spPr>
        <p:txBody>
          <a:bodyPr anchorCtr="0" anchor="b" bIns="119825" lIns="119825" spcFirstLastPara="1" rIns="119825" wrap="square" tIns="119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44941" y="3737433"/>
            <a:ext cx="5255700" cy="16467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417461" y="965433"/>
            <a:ext cx="4985100" cy="49269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04965" y="5640767"/>
            <a:ext cx="7793700" cy="806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404965" y="1474833"/>
            <a:ext cx="11070000" cy="2618100"/>
          </a:xfrm>
          <a:prstGeom prst="rect">
            <a:avLst/>
          </a:prstGeom>
        </p:spPr>
        <p:txBody>
          <a:bodyPr anchorCtr="0" anchor="b" bIns="119825" lIns="119825" spcFirstLastPara="1" rIns="119825" wrap="square" tIns="119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04965" y="4202967"/>
            <a:ext cx="11070000" cy="17343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2">
            <a:alphaModFix/>
          </a:blip>
          <a:srcRect b="29" l="0" r="0" t="29"/>
          <a:stretch/>
        </p:blipFill>
        <p:spPr>
          <a:xfrm>
            <a:off x="0" y="0"/>
            <a:ext cx="11879997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4"/>
          <p:cNvSpPr txBox="1"/>
          <p:nvPr>
            <p:ph type="ctrTitle"/>
          </p:nvPr>
        </p:nvSpPr>
        <p:spPr>
          <a:xfrm>
            <a:off x="6567826" y="1583513"/>
            <a:ext cx="45906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4925" lIns="89875" spcFirstLastPara="1" rIns="89875" wrap="square" tIns="449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  <a:defRPr sz="4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6567825" y="3602038"/>
            <a:ext cx="45906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59" name="Google Shape;5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581139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5"/>
          <p:cNvPicPr preferRelativeResize="0"/>
          <p:nvPr/>
        </p:nvPicPr>
        <p:blipFill rotWithShape="1">
          <a:blip r:embed="rId2">
            <a:alphaModFix/>
          </a:blip>
          <a:srcRect b="7037" l="0" r="0" t="7029"/>
          <a:stretch/>
        </p:blipFill>
        <p:spPr>
          <a:xfrm>
            <a:off x="0" y="0"/>
            <a:ext cx="11880003" cy="1281113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5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65" name="Google Shape;65;p15"/>
          <p:cNvPicPr preferRelativeResize="0"/>
          <p:nvPr/>
        </p:nvPicPr>
        <p:blipFill rotWithShape="1">
          <a:blip r:embed="rId3">
            <a:alphaModFix/>
          </a:blip>
          <a:srcRect b="-9793" l="0" r="0" t="0"/>
          <a:stretch/>
        </p:blipFill>
        <p:spPr>
          <a:xfrm>
            <a:off x="8938800" y="264624"/>
            <a:ext cx="2673001" cy="782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 2">
  <p:cSld name="OBJECT_2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6"/>
          <p:cNvPicPr preferRelativeResize="0"/>
          <p:nvPr/>
        </p:nvPicPr>
        <p:blipFill rotWithShape="1">
          <a:blip r:embed="rId2">
            <a:alphaModFix/>
          </a:blip>
          <a:srcRect b="7037" l="0" r="0" t="7029"/>
          <a:stretch/>
        </p:blipFill>
        <p:spPr>
          <a:xfrm>
            <a:off x="0" y="0"/>
            <a:ext cx="11880003" cy="1281113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6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4064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71" name="Google Shape;71;p16"/>
          <p:cNvPicPr preferRelativeResize="0"/>
          <p:nvPr/>
        </p:nvPicPr>
        <p:blipFill rotWithShape="1">
          <a:blip r:embed="rId3">
            <a:alphaModFix/>
          </a:blip>
          <a:srcRect b="-6389" l="-4168" r="-4954" t="-6108"/>
          <a:stretch/>
        </p:blipFill>
        <p:spPr>
          <a:xfrm>
            <a:off x="9102900" y="97900"/>
            <a:ext cx="2428975" cy="108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 1">
  <p:cSld name="OBJECT_1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7"/>
          <p:cNvPicPr preferRelativeResize="0"/>
          <p:nvPr/>
        </p:nvPicPr>
        <p:blipFill rotWithShape="1">
          <a:blip r:embed="rId2">
            <a:alphaModFix/>
          </a:blip>
          <a:srcRect b="0" l="1009" r="999" t="0"/>
          <a:stretch/>
        </p:blipFill>
        <p:spPr>
          <a:xfrm>
            <a:off x="0" y="6231743"/>
            <a:ext cx="11879999" cy="6262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7"/>
          <p:cNvSpPr txBox="1"/>
          <p:nvPr>
            <p:ph type="title"/>
          </p:nvPr>
        </p:nvSpPr>
        <p:spPr>
          <a:xfrm>
            <a:off x="0" y="561825"/>
            <a:ext cx="11880000" cy="7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500"/>
              <a:buFont typeface="Titillium Web SemiBold"/>
              <a:buNone/>
              <a:defRPr>
                <a:solidFill>
                  <a:srgbClr val="2A90B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Font typeface="Titillium Web SemiBold"/>
              <a:buNone/>
              <a:defRPr>
                <a:solidFill>
                  <a:srgbClr val="2A90B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Font typeface="Titillium Web SemiBold"/>
              <a:buNone/>
              <a:defRPr>
                <a:solidFill>
                  <a:srgbClr val="2A90B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Font typeface="Titillium Web SemiBold"/>
              <a:buNone/>
              <a:defRPr>
                <a:solidFill>
                  <a:srgbClr val="2A90B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Font typeface="Titillium Web SemiBold"/>
              <a:buNone/>
              <a:defRPr>
                <a:solidFill>
                  <a:srgbClr val="2A90B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Font typeface="Titillium Web SemiBold"/>
              <a:buNone/>
              <a:defRPr>
                <a:solidFill>
                  <a:srgbClr val="2A90B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Font typeface="Titillium Web SemiBold"/>
              <a:buNone/>
              <a:defRPr>
                <a:solidFill>
                  <a:srgbClr val="2A90B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Font typeface="Titillium Web SemiBold"/>
              <a:buNone/>
              <a:defRPr>
                <a:solidFill>
                  <a:srgbClr val="2A90B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Font typeface="Titillium Web SemiBold"/>
              <a:buNone/>
              <a:defRPr>
                <a:solidFill>
                  <a:srgbClr val="2A90B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76" name="Google Shape;7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400" y="6307050"/>
            <a:ext cx="2163950" cy="46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 1 1">
  <p:cSld name="OBJECT_1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8"/>
          <p:cNvPicPr preferRelativeResize="0"/>
          <p:nvPr/>
        </p:nvPicPr>
        <p:blipFill rotWithShape="1">
          <a:blip r:embed="rId2">
            <a:alphaModFix/>
          </a:blip>
          <a:srcRect b="6984" l="0" r="0" t="6993"/>
          <a:stretch/>
        </p:blipFill>
        <p:spPr>
          <a:xfrm>
            <a:off x="0" y="0"/>
            <a:ext cx="11880003" cy="128111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8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4064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82" name="Google Shape;82;p18"/>
          <p:cNvPicPr preferRelativeResize="0"/>
          <p:nvPr/>
        </p:nvPicPr>
        <p:blipFill rotWithShape="1">
          <a:blip r:embed="rId3">
            <a:alphaModFix/>
          </a:blip>
          <a:srcRect b="0" l="19" r="19" t="0"/>
          <a:stretch/>
        </p:blipFill>
        <p:spPr>
          <a:xfrm>
            <a:off x="9177345" y="163807"/>
            <a:ext cx="2194700" cy="95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810563" y="3062288"/>
            <a:ext cx="7973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4925" lIns="89875" spcFirstLastPara="1" rIns="89875" wrap="square" tIns="449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Font typeface="Arial"/>
              <a:buNone/>
              <a:defRPr sz="3200">
                <a:solidFill>
                  <a:srgbClr val="2A90B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9pPr>
          </a:lstStyle>
          <a:p/>
        </p:txBody>
      </p:sp>
      <p:sp>
        <p:nvSpPr>
          <p:cNvPr id="85" name="Google Shape;85;p19"/>
          <p:cNvSpPr txBox="1"/>
          <p:nvPr>
            <p:ph idx="1" type="body"/>
          </p:nvPr>
        </p:nvSpPr>
        <p:spPr>
          <a:xfrm>
            <a:off x="810562" y="4589463"/>
            <a:ext cx="7973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6" name="Google Shape;86;p19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87" name="Google Shape;87;p19"/>
          <p:cNvPicPr preferRelativeResize="0"/>
          <p:nvPr/>
        </p:nvPicPr>
        <p:blipFill rotWithShape="1">
          <a:blip r:embed="rId2">
            <a:alphaModFix/>
          </a:blip>
          <a:srcRect b="0" l="5092" r="5083" t="0"/>
          <a:stretch/>
        </p:blipFill>
        <p:spPr>
          <a:xfrm>
            <a:off x="10043119" y="0"/>
            <a:ext cx="183688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69850" y="342100"/>
            <a:ext cx="1383425" cy="77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 1">
  <p:cSld name="SECTION_HEADER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/>
          <p:nvPr>
            <p:ph type="title"/>
          </p:nvPr>
        </p:nvSpPr>
        <p:spPr>
          <a:xfrm>
            <a:off x="2749113" y="3062288"/>
            <a:ext cx="7973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4925" lIns="89875" spcFirstLastPara="1" rIns="89875" wrap="square" tIns="4492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Font typeface="Arial"/>
              <a:buNone/>
              <a:defRPr sz="3200">
                <a:solidFill>
                  <a:srgbClr val="2A90B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 sz="3200">
                <a:solidFill>
                  <a:srgbClr val="2A90B1"/>
                </a:solidFill>
              </a:defRPr>
            </a:lvl9pPr>
          </a:lstStyle>
          <a:p/>
        </p:txBody>
      </p:sp>
      <p:sp>
        <p:nvSpPr>
          <p:cNvPr id="91" name="Google Shape;91;p20"/>
          <p:cNvSpPr txBox="1"/>
          <p:nvPr>
            <p:ph idx="1" type="body"/>
          </p:nvPr>
        </p:nvSpPr>
        <p:spPr>
          <a:xfrm>
            <a:off x="2749112" y="4589463"/>
            <a:ext cx="7973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2" name="Google Shape;92;p20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93" name="Google Shape;93;p20"/>
          <p:cNvPicPr preferRelativeResize="0"/>
          <p:nvPr/>
        </p:nvPicPr>
        <p:blipFill rotWithShape="1">
          <a:blip r:embed="rId2">
            <a:alphaModFix/>
          </a:blip>
          <a:srcRect b="0" l="5092" r="5083" t="0"/>
          <a:stretch/>
        </p:blipFill>
        <p:spPr>
          <a:xfrm>
            <a:off x="-6" y="0"/>
            <a:ext cx="183688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725" y="342100"/>
            <a:ext cx="1383425" cy="77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1"/>
          <p:cNvPicPr preferRelativeResize="0"/>
          <p:nvPr/>
        </p:nvPicPr>
        <p:blipFill rotWithShape="1">
          <a:blip r:embed="rId2">
            <a:alphaModFix/>
          </a:blip>
          <a:srcRect b="14674" l="0" r="0" t="14674"/>
          <a:stretch/>
        </p:blipFill>
        <p:spPr>
          <a:xfrm>
            <a:off x="0" y="6424100"/>
            <a:ext cx="11889673" cy="4339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1"/>
          <p:cNvSpPr txBox="1"/>
          <p:nvPr>
            <p:ph type="title"/>
          </p:nvPr>
        </p:nvSpPr>
        <p:spPr>
          <a:xfrm>
            <a:off x="816750" y="365125"/>
            <a:ext cx="10246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500"/>
              <a:buFont typeface="Arial"/>
              <a:buNone/>
              <a:defRPr>
                <a:solidFill>
                  <a:srgbClr val="2A90B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>
                <a:solidFill>
                  <a:srgbClr val="2A90B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>
                <a:solidFill>
                  <a:srgbClr val="2A90B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>
                <a:solidFill>
                  <a:srgbClr val="2A90B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>
                <a:solidFill>
                  <a:srgbClr val="2A90B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>
                <a:solidFill>
                  <a:srgbClr val="2A90B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>
                <a:solidFill>
                  <a:srgbClr val="2A90B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>
                <a:solidFill>
                  <a:srgbClr val="2A90B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A90B1"/>
              </a:buClr>
              <a:buSzPts val="3200"/>
              <a:buNone/>
              <a:defRPr>
                <a:solidFill>
                  <a:srgbClr val="2A90B1"/>
                </a:solidFill>
              </a:defRPr>
            </a:lvl9pPr>
          </a:lstStyle>
          <a:p/>
        </p:txBody>
      </p:sp>
      <p:sp>
        <p:nvSpPr>
          <p:cNvPr id="98" name="Google Shape;98;p21"/>
          <p:cNvSpPr/>
          <p:nvPr/>
        </p:nvSpPr>
        <p:spPr>
          <a:xfrm>
            <a:off x="9132900" y="6424050"/>
            <a:ext cx="2756700" cy="4338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9" name="Google Shape;99;p21"/>
          <p:cNvPicPr preferRelativeResize="0"/>
          <p:nvPr/>
        </p:nvPicPr>
        <p:blipFill rotWithShape="1">
          <a:blip r:embed="rId3">
            <a:alphaModFix/>
          </a:blip>
          <a:srcRect b="835" l="0" r="0" t="845"/>
          <a:stretch/>
        </p:blipFill>
        <p:spPr>
          <a:xfrm>
            <a:off x="9257300" y="6467199"/>
            <a:ext cx="2498300" cy="38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 1">
  <p:cSld name="TITLE_ONLY_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2"/>
          <p:cNvPicPr preferRelativeResize="0"/>
          <p:nvPr/>
        </p:nvPicPr>
        <p:blipFill rotWithShape="1">
          <a:blip r:embed="rId2">
            <a:alphaModFix/>
          </a:blip>
          <a:srcRect b="37516" l="0" r="0" t="37514"/>
          <a:stretch/>
        </p:blipFill>
        <p:spPr>
          <a:xfrm>
            <a:off x="0" y="6625525"/>
            <a:ext cx="11889674" cy="23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 txBox="1"/>
          <p:nvPr>
            <p:ph idx="10" type="dt"/>
          </p:nvPr>
        </p:nvSpPr>
        <p:spPr>
          <a:xfrm>
            <a:off x="8167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3"/>
          <p:cNvSpPr txBox="1"/>
          <p:nvPr>
            <p:ph idx="11" type="ftr"/>
          </p:nvPr>
        </p:nvSpPr>
        <p:spPr>
          <a:xfrm>
            <a:off x="3935250" y="6356350"/>
            <a:ext cx="4009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3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06" name="Google Shape;106;p23"/>
          <p:cNvPicPr preferRelativeResize="0"/>
          <p:nvPr/>
        </p:nvPicPr>
        <p:blipFill rotWithShape="1">
          <a:blip r:embed="rId2">
            <a:alphaModFix/>
          </a:blip>
          <a:srcRect b="29" l="0" r="0" t="29"/>
          <a:stretch/>
        </p:blipFill>
        <p:spPr>
          <a:xfrm>
            <a:off x="0" y="0"/>
            <a:ext cx="11879997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04965" y="593367"/>
            <a:ext cx="110700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04965" y="1536633"/>
            <a:ext cx="110700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816750" y="365125"/>
            <a:ext cx="10246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tillium Web"/>
              <a:buNone/>
              <a:defRPr i="0" sz="3200" u="none" cap="none" strike="noStrike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tillium Web"/>
              <a:buNone/>
              <a:defRPr sz="32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tillium Web"/>
              <a:buNone/>
              <a:defRPr sz="32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tillium Web"/>
              <a:buNone/>
              <a:defRPr sz="32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tillium Web"/>
              <a:buNone/>
              <a:defRPr sz="32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tillium Web"/>
              <a:buNone/>
              <a:defRPr sz="32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tillium Web"/>
              <a:buNone/>
              <a:defRPr sz="32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tillium Web"/>
              <a:buNone/>
              <a:defRPr sz="32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tillium Web"/>
              <a:buNone/>
              <a:defRPr sz="32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816750" y="1825625"/>
            <a:ext cx="10246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Titillium Web"/>
              <a:buChar char="•"/>
              <a:defRPr i="0" sz="2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tillium Web"/>
              <a:buChar char="•"/>
              <a:defRPr i="0" sz="24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tillium Web"/>
              <a:buChar char="•"/>
              <a:defRPr i="0" sz="20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transition spd="med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 txBox="1"/>
          <p:nvPr>
            <p:ph type="ctrTitle"/>
          </p:nvPr>
        </p:nvSpPr>
        <p:spPr>
          <a:xfrm>
            <a:off x="6297387" y="1800175"/>
            <a:ext cx="49992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4925" lIns="89875" spcFirstLastPara="1" rIns="89875" wrap="square" tIns="449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2380"/>
              <a:buFont typeface="Arial"/>
              <a:buNone/>
            </a:pPr>
            <a:r>
              <a:rPr b="1" lang="es" sz="4200"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Recomendaciones para una presentación efectiva</a:t>
            </a:r>
            <a:endParaRPr b="1"/>
          </a:p>
        </p:txBody>
      </p:sp>
      <p:sp>
        <p:nvSpPr>
          <p:cNvPr id="112" name="Google Shape;112;p24"/>
          <p:cNvSpPr txBox="1"/>
          <p:nvPr>
            <p:ph idx="1" type="subTitle"/>
          </p:nvPr>
        </p:nvSpPr>
        <p:spPr>
          <a:xfrm>
            <a:off x="6501675" y="3818688"/>
            <a:ext cx="45906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s"/>
              <a:t>Máster Central</a:t>
            </a:r>
            <a:endParaRPr/>
          </a:p>
        </p:txBody>
      </p:sp>
      <p:pic>
        <p:nvPicPr>
          <p:cNvPr id="113" name="Google Shape;11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6563" y="951693"/>
            <a:ext cx="2120825" cy="157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49438" y="5393850"/>
            <a:ext cx="5347025" cy="826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5"/>
          <p:cNvPicPr preferRelativeResize="0"/>
          <p:nvPr/>
        </p:nvPicPr>
        <p:blipFill rotWithShape="1">
          <a:blip r:embed="rId3">
            <a:alphaModFix/>
          </a:blip>
          <a:srcRect b="0" l="1559" r="1550" t="0"/>
          <a:stretch/>
        </p:blipFill>
        <p:spPr>
          <a:xfrm>
            <a:off x="7374026" y="1376075"/>
            <a:ext cx="4505974" cy="548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5"/>
          <p:cNvSpPr txBox="1"/>
          <p:nvPr/>
        </p:nvSpPr>
        <p:spPr>
          <a:xfrm>
            <a:off x="2218475" y="408750"/>
            <a:ext cx="5212800" cy="6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rPr>
              <a:t>Toda buena presentación, charla o conferencia es el resultado del equilibrio entre varios aspectos: </a:t>
            </a:r>
            <a:r>
              <a:rPr lang="es" sz="24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nuestra habilidad para conectar con la audiencia, despertar su interés (y mantenerlo a lo largo de toda la exposición), al tiempo que nos expresarnos de manera clara, sencilla y concreta sobre un tema en particular frente a nuestro público. </a:t>
            </a:r>
            <a:endParaRPr sz="24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s" sz="24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Desde Máster Central te proporcionamos algunas recomendaciones para que tus presentaciones sean</a:t>
            </a:r>
            <a:r>
              <a:rPr b="1" lang="es" sz="24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asertivas y efectivas:</a:t>
            </a:r>
            <a:endParaRPr b="1" sz="2400">
              <a:solidFill>
                <a:schemeClr val="accen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6"/>
          <p:cNvPicPr preferRelativeResize="0"/>
          <p:nvPr/>
        </p:nvPicPr>
        <p:blipFill rotWithShape="1">
          <a:blip r:embed="rId3">
            <a:alphaModFix/>
          </a:blip>
          <a:srcRect b="0" l="10130" r="8370" t="0"/>
          <a:stretch/>
        </p:blipFill>
        <p:spPr>
          <a:xfrm>
            <a:off x="8955800" y="1869675"/>
            <a:ext cx="2924200" cy="498832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6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Estructura y contenido</a:t>
            </a:r>
            <a:endParaRPr b="1"/>
          </a:p>
        </p:txBody>
      </p:sp>
      <p:sp>
        <p:nvSpPr>
          <p:cNvPr id="127" name="Google Shape;127;p26"/>
          <p:cNvSpPr txBox="1"/>
          <p:nvPr>
            <p:ph idx="1" type="body"/>
          </p:nvPr>
        </p:nvSpPr>
        <p:spPr>
          <a:xfrm>
            <a:off x="727000" y="1639950"/>
            <a:ext cx="7813800" cy="4591800"/>
          </a:xfrm>
          <a:prstGeom prst="rect">
            <a:avLst/>
          </a:prstGeom>
        </p:spPr>
        <p:txBody>
          <a:bodyPr anchorCtr="0" anchor="t" bIns="44925" lIns="89875" spcFirstLastPara="1" rIns="89875" wrap="square" tIns="449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AutoNum type="arabicPeriod"/>
            </a:pPr>
            <a:r>
              <a:rPr b="1" lang="es" sz="2200">
                <a:solidFill>
                  <a:schemeClr val="accent1"/>
                </a:solidFill>
              </a:rPr>
              <a:t>Evalúa la estructura </a:t>
            </a:r>
            <a:r>
              <a:rPr lang="es" sz="2200"/>
              <a:t>que mejor exprese la conexión entre cada uno de los elementos o ideas que deseas abordar a lo largo de la presentación y asegúrate de que cada diapositiva contribuya a este objetivo.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AutoNum type="arabicPeriod"/>
            </a:pPr>
            <a:r>
              <a:rPr lang="es" sz="2200"/>
              <a:t>Incluye </a:t>
            </a:r>
            <a:r>
              <a:rPr b="1" lang="es" sz="2200">
                <a:solidFill>
                  <a:schemeClr val="accent1"/>
                </a:solidFill>
              </a:rPr>
              <a:t>subtítulos claros</a:t>
            </a:r>
            <a:r>
              <a:rPr lang="es" sz="2200"/>
              <a:t> y </a:t>
            </a:r>
            <a:r>
              <a:rPr b="1" lang="es" sz="2200">
                <a:solidFill>
                  <a:schemeClr val="accent1"/>
                </a:solidFill>
              </a:rPr>
              <a:t>breves</a:t>
            </a:r>
            <a:r>
              <a:rPr lang="es" sz="2200"/>
              <a:t>, distintos al título de la presentación.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AutoNum type="arabicPeriod"/>
            </a:pPr>
            <a:r>
              <a:rPr b="1" lang="es" sz="2200">
                <a:solidFill>
                  <a:schemeClr val="accent1"/>
                </a:solidFill>
              </a:rPr>
              <a:t>Sintetiza los contenidos</a:t>
            </a:r>
            <a:r>
              <a:rPr lang="es" sz="2200"/>
              <a:t> de la mejor manera. Incluir solo una o dos ideas por diapositiva facilita una presentación ordenada y clara que evita saturar a la audiencia con demasiada información.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SzPts val="2200"/>
              <a:buAutoNum type="arabicPeriod"/>
            </a:pPr>
            <a:r>
              <a:rPr lang="es" sz="2200"/>
              <a:t>Cuida al máximo </a:t>
            </a:r>
            <a:r>
              <a:rPr b="1" lang="es" sz="2200">
                <a:solidFill>
                  <a:schemeClr val="accent1"/>
                </a:solidFill>
              </a:rPr>
              <a:t>la redacción y la ortografía</a:t>
            </a:r>
            <a:r>
              <a:rPr lang="es" sz="2200"/>
              <a:t> para asegurarte de transmitir la información de manera clara y precisa.</a:t>
            </a:r>
            <a:endParaRPr sz="2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Diseño</a:t>
            </a:r>
            <a:endParaRPr b="1"/>
          </a:p>
        </p:txBody>
      </p:sp>
      <p:sp>
        <p:nvSpPr>
          <p:cNvPr id="133" name="Google Shape;133;p27"/>
          <p:cNvSpPr txBox="1"/>
          <p:nvPr>
            <p:ph idx="1" type="body"/>
          </p:nvPr>
        </p:nvSpPr>
        <p:spPr>
          <a:xfrm>
            <a:off x="4860825" y="1843650"/>
            <a:ext cx="6454500" cy="4376100"/>
          </a:xfrm>
          <a:prstGeom prst="rect">
            <a:avLst/>
          </a:prstGeom>
        </p:spPr>
        <p:txBody>
          <a:bodyPr anchorCtr="0" anchor="t" bIns="44925" lIns="89875" spcFirstLastPara="1" rIns="89875" wrap="square" tIns="449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1" lang="es" sz="2400">
                <a:solidFill>
                  <a:schemeClr val="accent1"/>
                </a:solidFill>
              </a:rPr>
              <a:t>Cuida la unidad visual</a:t>
            </a:r>
            <a:r>
              <a:rPr lang="es" sz="2400"/>
              <a:t> de la presentación, usando imágenes con un mismo estilo.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lang="es" sz="2400"/>
              <a:t>Combina tablas, figuras y texto de manera que cada elemento tenga suficiente espacio en la diapositiva y una </a:t>
            </a:r>
            <a:r>
              <a:rPr b="1" lang="es" sz="2400">
                <a:solidFill>
                  <a:schemeClr val="accent1"/>
                </a:solidFill>
              </a:rPr>
              <a:t>relación armónica</a:t>
            </a:r>
            <a:r>
              <a:rPr lang="es" sz="2400"/>
              <a:t> entre sí.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SzPts val="2400"/>
              <a:buAutoNum type="arabicPeriod"/>
            </a:pPr>
            <a:r>
              <a:rPr lang="es" sz="2400"/>
              <a:t>Procura que las imágenes, infografías y esquemas presenten o complementen información del cuerpo del texto y no la repitan. </a:t>
            </a:r>
            <a:r>
              <a:rPr b="1" lang="es" sz="2400">
                <a:solidFill>
                  <a:schemeClr val="accent1"/>
                </a:solidFill>
              </a:rPr>
              <a:t>Evita saturar</a:t>
            </a:r>
            <a:r>
              <a:rPr lang="es" sz="2400"/>
              <a:t> la presentación con texto o abusar de recursos gráficos.</a:t>
            </a:r>
            <a:endParaRPr sz="2400"/>
          </a:p>
        </p:txBody>
      </p:sp>
      <p:pic>
        <p:nvPicPr>
          <p:cNvPr id="134" name="Google Shape;13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1288" y="1902625"/>
            <a:ext cx="2849400" cy="4275600"/>
          </a:xfrm>
          <a:prstGeom prst="roundRect">
            <a:avLst>
              <a:gd fmla="val 591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8"/>
          <p:cNvPicPr preferRelativeResize="0"/>
          <p:nvPr/>
        </p:nvPicPr>
        <p:blipFill rotWithShape="1">
          <a:blip r:embed="rId3">
            <a:alphaModFix/>
          </a:blip>
          <a:srcRect b="8776" l="14921" r="17037" t="2751"/>
          <a:stretch/>
        </p:blipFill>
        <p:spPr>
          <a:xfrm>
            <a:off x="8421050" y="1681675"/>
            <a:ext cx="3460373" cy="517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8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Expresión asertiva</a:t>
            </a:r>
            <a:endParaRPr b="1"/>
          </a:p>
        </p:txBody>
      </p:sp>
      <p:sp>
        <p:nvSpPr>
          <p:cNvPr id="141" name="Google Shape;141;p28"/>
          <p:cNvSpPr txBox="1"/>
          <p:nvPr>
            <p:ph idx="1" type="body"/>
          </p:nvPr>
        </p:nvSpPr>
        <p:spPr>
          <a:xfrm>
            <a:off x="574600" y="1681675"/>
            <a:ext cx="7974900" cy="4742700"/>
          </a:xfrm>
          <a:prstGeom prst="rect">
            <a:avLst/>
          </a:prstGeom>
        </p:spPr>
        <p:txBody>
          <a:bodyPr anchorCtr="0" anchor="t" bIns="44925" lIns="89875" spcFirstLastPara="1" rIns="89875" wrap="square" tIns="449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AutoNum type="arabicPeriod"/>
            </a:pPr>
            <a:r>
              <a:rPr b="1" lang="es" sz="2000">
                <a:solidFill>
                  <a:schemeClr val="accent1"/>
                </a:solidFill>
              </a:rPr>
              <a:t>Sé breve y ameno.</a:t>
            </a:r>
            <a:r>
              <a:rPr lang="es" sz="2000"/>
              <a:t> Si preparas tu charla con antelación, tendrás en mente puntos clave en el desarrollo de la exposición y podrás conectar con la audiencia en lugar de leer las diapositivas.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AutoNum type="arabicPeriod"/>
            </a:pPr>
            <a:r>
              <a:rPr lang="es" sz="2000"/>
              <a:t>Explica tus ideas con claridad, sinceridad y convicción, así generas </a:t>
            </a:r>
            <a:r>
              <a:rPr b="1" lang="es" sz="2000">
                <a:solidFill>
                  <a:schemeClr val="accent1"/>
                </a:solidFill>
              </a:rPr>
              <a:t>empatía </a:t>
            </a:r>
            <a:r>
              <a:rPr lang="es" sz="2000"/>
              <a:t>con la audiencia y aumentas su </a:t>
            </a:r>
            <a:r>
              <a:rPr b="1" lang="es" sz="2000">
                <a:solidFill>
                  <a:schemeClr val="accent1"/>
                </a:solidFill>
              </a:rPr>
              <a:t>receptividad</a:t>
            </a:r>
            <a:r>
              <a:rPr lang="es" sz="2000"/>
              <a:t> hacia el mensaje que deseas transmitir.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AutoNum type="arabicPeriod"/>
            </a:pPr>
            <a:r>
              <a:rPr b="1" lang="es" sz="2000">
                <a:solidFill>
                  <a:schemeClr val="accent1"/>
                </a:solidFill>
              </a:rPr>
              <a:t>Utiliza ejemplos</a:t>
            </a:r>
            <a:r>
              <a:rPr lang="es" sz="2000"/>
              <a:t> para facilitar la comprensión de lo que deseas comunicar.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AutoNum type="arabicPeriod"/>
            </a:pPr>
            <a:r>
              <a:rPr lang="es" sz="2000"/>
              <a:t>Haz </a:t>
            </a:r>
            <a:r>
              <a:rPr b="1" lang="es" sz="2000">
                <a:solidFill>
                  <a:schemeClr val="accent1"/>
                </a:solidFill>
              </a:rPr>
              <a:t>contacto visual</a:t>
            </a:r>
            <a:r>
              <a:rPr lang="es" sz="2000"/>
              <a:t> de forma equilibrada con el público. Para esto puedes dividirlo en dos grandes grupos y alternar la mirada durante un minuto en cada uno.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SzPts val="2000"/>
              <a:buAutoNum type="arabicPeriod"/>
            </a:pPr>
            <a:r>
              <a:rPr lang="es" sz="2000"/>
              <a:t>Procura </a:t>
            </a:r>
            <a:r>
              <a:rPr b="1" lang="es" sz="2000">
                <a:solidFill>
                  <a:schemeClr val="accent1"/>
                </a:solidFill>
              </a:rPr>
              <a:t>evitar muletillas</a:t>
            </a:r>
            <a:r>
              <a:rPr lang="es" sz="2000"/>
              <a:t> al hablar o movimientos rápidos y repetitivos con las manos o los dedos. Trata de mostrarte siempre tranquilo y natural.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9"/>
          <p:cNvSpPr/>
          <p:nvPr/>
        </p:nvSpPr>
        <p:spPr>
          <a:xfrm>
            <a:off x="1497863" y="1695650"/>
            <a:ext cx="9502500" cy="3249900"/>
          </a:xfrm>
          <a:prstGeom prst="roundRect">
            <a:avLst>
              <a:gd fmla="val 50000" name="adj"/>
            </a:avLst>
          </a:prstGeom>
          <a:solidFill>
            <a:srgbClr val="F3F3F3"/>
          </a:solidFill>
          <a:ln cap="flat" cmpd="sng" w="9525">
            <a:solidFill>
              <a:srgbClr val="2A90B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7" name="Google Shape;147;p29"/>
          <p:cNvSpPr txBox="1"/>
          <p:nvPr>
            <p:ph type="title"/>
          </p:nvPr>
        </p:nvSpPr>
        <p:spPr>
          <a:xfrm>
            <a:off x="4989413" y="2204600"/>
            <a:ext cx="5196000" cy="2295600"/>
          </a:xfrm>
          <a:prstGeom prst="rect">
            <a:avLst/>
          </a:prstGeom>
        </p:spPr>
        <p:txBody>
          <a:bodyPr anchorCtr="0" anchor="ctr" bIns="44925" lIns="89875" spcFirstLastPara="1" rIns="89875" wrap="square" tIns="4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600">
                <a:solidFill>
                  <a:schemeClr val="dk2"/>
                </a:solidFill>
                <a:latin typeface="Rochester"/>
                <a:ea typeface="Rochester"/>
                <a:cs typeface="Rochester"/>
                <a:sym typeface="Rochester"/>
              </a:rPr>
              <a:t>Recuerda…</a:t>
            </a:r>
            <a:r>
              <a:rPr b="1" lang="es" sz="4600">
                <a:solidFill>
                  <a:schemeClr val="accent2"/>
                </a:solidFill>
                <a:latin typeface="Rochester"/>
                <a:ea typeface="Rochester"/>
                <a:cs typeface="Rochester"/>
                <a:sym typeface="Rochester"/>
              </a:rPr>
              <a:t> </a:t>
            </a:r>
            <a:br>
              <a:rPr b="1" lang="es" sz="3500">
                <a:latin typeface="Rochester"/>
                <a:ea typeface="Rochester"/>
                <a:cs typeface="Rochester"/>
                <a:sym typeface="Rochester"/>
              </a:rPr>
            </a:br>
            <a:r>
              <a:rPr b="1" lang="es" sz="3500">
                <a:latin typeface="Rochester"/>
                <a:ea typeface="Rochester"/>
                <a:cs typeface="Rochester"/>
                <a:sym typeface="Rochester"/>
              </a:rPr>
              <a:t>¡Lo que comunicas y cómo lo presentas nos representa </a:t>
            </a:r>
            <a:br>
              <a:rPr b="1" lang="es" sz="3500">
                <a:latin typeface="Rochester"/>
                <a:ea typeface="Rochester"/>
                <a:cs typeface="Rochester"/>
                <a:sym typeface="Rochester"/>
              </a:rPr>
            </a:br>
            <a:r>
              <a:rPr b="1" lang="es" sz="3500">
                <a:latin typeface="Rochester"/>
                <a:ea typeface="Rochester"/>
                <a:cs typeface="Rochester"/>
                <a:sym typeface="Rochester"/>
              </a:rPr>
              <a:t>como U. Central!</a:t>
            </a:r>
            <a:endParaRPr b="1" sz="3500">
              <a:latin typeface="Rochester"/>
              <a:ea typeface="Rochester"/>
              <a:cs typeface="Rochester"/>
              <a:sym typeface="Rochester"/>
            </a:endParaRPr>
          </a:p>
        </p:txBody>
      </p:sp>
      <p:pic>
        <p:nvPicPr>
          <p:cNvPr id="148" name="Google Shape;148;p29"/>
          <p:cNvPicPr preferRelativeResize="0"/>
          <p:nvPr/>
        </p:nvPicPr>
        <p:blipFill rotWithShape="1">
          <a:blip r:embed="rId3">
            <a:alphaModFix/>
          </a:blip>
          <a:srcRect b="13013" l="279" r="50681" t="15522"/>
          <a:stretch/>
        </p:blipFill>
        <p:spPr>
          <a:xfrm rot="980464">
            <a:off x="1272643" y="1666091"/>
            <a:ext cx="3401403" cy="3281404"/>
          </a:xfrm>
          <a:prstGeom prst="ellipse">
            <a:avLst/>
          </a:prstGeom>
          <a:noFill/>
          <a:ln cap="flat" cmpd="sng" w="38100">
            <a:solidFill>
              <a:srgbClr val="EEEEEE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38063" y="1719468"/>
            <a:ext cx="5803875" cy="24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950" y="5196075"/>
            <a:ext cx="6720100" cy="10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34343"/>
      </a:dk2>
      <a:lt2>
        <a:srgbClr val="E7E6E6"/>
      </a:lt2>
      <a:accent1>
        <a:srgbClr val="2A90B1"/>
      </a:accent1>
      <a:accent2>
        <a:srgbClr val="2B909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